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3"/>
  </p:notesMasterIdLst>
  <p:sldIdLst>
    <p:sldId id="257" r:id="rId2"/>
    <p:sldId id="325" r:id="rId3"/>
    <p:sldId id="351" r:id="rId4"/>
    <p:sldId id="256" r:id="rId5"/>
    <p:sldId id="349" r:id="rId6"/>
    <p:sldId id="342" r:id="rId7"/>
    <p:sldId id="347" r:id="rId8"/>
    <p:sldId id="315" r:id="rId9"/>
    <p:sldId id="338" r:id="rId10"/>
    <p:sldId id="341" r:id="rId11"/>
    <p:sldId id="337" r:id="rId12"/>
    <p:sldId id="336" r:id="rId13"/>
    <p:sldId id="353" r:id="rId14"/>
    <p:sldId id="346" r:id="rId15"/>
    <p:sldId id="343" r:id="rId16"/>
    <p:sldId id="327" r:id="rId17"/>
    <p:sldId id="350" r:id="rId18"/>
    <p:sldId id="333" r:id="rId19"/>
    <p:sldId id="331" r:id="rId20"/>
    <p:sldId id="352" r:id="rId21"/>
    <p:sldId id="297" r:id="rId2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имошенко Елена Николаевна" initials="ТЕН" lastIdx="4" clrIdx="0">
    <p:extLst>
      <p:ext uri="{19B8F6BF-5375-455C-9EA6-DF929625EA0E}">
        <p15:presenceInfo xmlns:p15="http://schemas.microsoft.com/office/powerpoint/2012/main" userId="S-1-5-21-2159589104-3011396375-788371201-12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A96B"/>
    <a:srgbClr val="AA490E"/>
    <a:srgbClr val="C55613"/>
    <a:srgbClr val="DC61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000" autoAdjust="0"/>
  </p:normalViewPr>
  <p:slideViewPr>
    <p:cSldViewPr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2AA0F-58CC-4446-8A4E-E82BB39D9632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CFACE-659B-4509-97AF-60A0E51A3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801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D1CCC-8AC9-4D42-9445-CC880F37C0E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732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CF9-0904-4077-A2B7-D360D6A36E8C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2009-0A02-4396-AC93-CDB7FE27A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43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CF9-0904-4077-A2B7-D360D6A36E8C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2009-0A02-4396-AC93-CDB7FE27A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46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CF9-0904-4077-A2B7-D360D6A36E8C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2009-0A02-4396-AC93-CDB7FE27A48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7867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CF9-0904-4077-A2B7-D360D6A36E8C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2009-0A02-4396-AC93-CDB7FE27A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770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CF9-0904-4077-A2B7-D360D6A36E8C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2009-0A02-4396-AC93-CDB7FE27A48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932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CF9-0904-4077-A2B7-D360D6A36E8C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2009-0A02-4396-AC93-CDB7FE27A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523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CF9-0904-4077-A2B7-D360D6A36E8C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2009-0A02-4396-AC93-CDB7FE27A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06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CF9-0904-4077-A2B7-D360D6A36E8C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2009-0A02-4396-AC93-CDB7FE27A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94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CF9-0904-4077-A2B7-D360D6A36E8C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2009-0A02-4396-AC93-CDB7FE27A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65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CF9-0904-4077-A2B7-D360D6A36E8C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2009-0A02-4396-AC93-CDB7FE27A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08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CF9-0904-4077-A2B7-D360D6A36E8C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2009-0A02-4396-AC93-CDB7FE27A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27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CF9-0904-4077-A2B7-D360D6A36E8C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2009-0A02-4396-AC93-CDB7FE27A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09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CF9-0904-4077-A2B7-D360D6A36E8C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2009-0A02-4396-AC93-CDB7FE27A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98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CF9-0904-4077-A2B7-D360D6A36E8C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2009-0A02-4396-AC93-CDB7FE27A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21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CF9-0904-4077-A2B7-D360D6A36E8C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2009-0A02-4396-AC93-CDB7FE27A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21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CF9-0904-4077-A2B7-D360D6A36E8C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2009-0A02-4396-AC93-CDB7FE27A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51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9ACF9-0904-4077-A2B7-D360D6A36E8C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852009-0A02-4396-AC93-CDB7FE27A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81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dogovor.tko@spzv.ru" TargetMode="External"/><Relationship Id="rId2" Type="http://schemas.openxmlformats.org/officeDocument/2006/relationships/hyperlink" Target="mailto:zayavka.tko@spzv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4DF52E5-E7B1-412A-96D2-3BD9C36A0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568" y="264274"/>
            <a:ext cx="9404723" cy="1400530"/>
          </a:xfrm>
        </p:spPr>
        <p:txBody>
          <a:bodyPr/>
          <a:lstStyle/>
          <a:p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КГУП «Приморский региональный оператор»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695400" y="3140968"/>
            <a:ext cx="8568952" cy="19437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КГУП «ПЭО» по заключению договоров с юридическими лицами</a:t>
            </a:r>
          </a:p>
        </p:txBody>
      </p:sp>
      <p:sp>
        <p:nvSpPr>
          <p:cNvPr id="8" name="Подзаголовок 3"/>
          <p:cNvSpPr txBox="1">
            <a:spLocks/>
          </p:cNvSpPr>
          <p:nvPr/>
        </p:nvSpPr>
        <p:spPr>
          <a:xfrm>
            <a:off x="2460819" y="764704"/>
            <a:ext cx="7956424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3000" b="1" u="sng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9665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40065-B919-4B86-B65C-3AA1151C2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36" y="188640"/>
            <a:ext cx="8596668" cy="2376264"/>
          </a:xfrm>
        </p:spPr>
        <p:txBody>
          <a:bodyPr>
            <a:noAutofit/>
          </a:bodyPr>
          <a:lstStyle/>
          <a:p>
            <a:pPr indent="540385" algn="ctr"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Последствия отсутствия достаточного количества контейнерных площадок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EFEBE0-0771-485D-830E-3926A7962D07}"/>
              </a:ext>
            </a:extLst>
          </p:cNvPr>
          <p:cNvSpPr txBox="1"/>
          <p:nvPr/>
        </p:nvSpPr>
        <p:spPr>
          <a:xfrm>
            <a:off x="11136560" y="6532154"/>
            <a:ext cx="12557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Слайд №9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8AF19D-50C1-4D36-B180-0F267D332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Переполнение существующих контейнерных площадок.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Спецавтотранспорт, осуществляющий вывоз ТКО на переполненных контейнерных площадках, вынужден вместо механизированной погрузки осуществлять погрузку ТКО вручную, что увеличивает время на вывоз ТКО.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Увеличение объема ТКО в спецавтотранспорте, в связи с чем ему приходится прерывать запланированный маршрут и вывозить собранное ТКО на полигон, следствием чего является нарушение графика вывоза ТКО.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Нарушение графика вывоза приводит к невозможности вывезти ТКО со всех площадок маршрута, что влечет их переполнение.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377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9582C0-1A14-4B7D-B366-3C88091FC52C}"/>
              </a:ext>
            </a:extLst>
          </p:cNvPr>
          <p:cNvSpPr txBox="1"/>
          <p:nvPr/>
        </p:nvSpPr>
        <p:spPr>
          <a:xfrm>
            <a:off x="11064552" y="6550223"/>
            <a:ext cx="12961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Слайд №10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CE66E9-016E-42A6-A8CF-B5097D39C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Идеальный вариант - создание собственной контейнерной площадки юридическими лицами и индивидуальными предпринимателями.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Запасной вариант - заключение с собственником (администрация муниципального образования, управляющая организация, иное юридическое лицо) близлежащей контейнерной площадки соглашения о ее совместном использовании.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D62029-8ABA-4096-9547-DE038777FD0F}"/>
              </a:ext>
            </a:extLst>
          </p:cNvPr>
          <p:cNvSpPr txBox="1"/>
          <p:nvPr/>
        </p:nvSpPr>
        <p:spPr>
          <a:xfrm>
            <a:off x="839416" y="260648"/>
            <a:ext cx="78488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ctr">
              <a:spcAft>
                <a:spcPts val="800"/>
              </a:spcAft>
            </a:pPr>
            <a:r>
              <a:rPr lang="ru-RU" sz="36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проблемы отсутствия контейнерных площадок</a:t>
            </a:r>
            <a:endParaRPr lang="ru-RU" sz="3600" b="1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11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05C2B1-5329-4932-AFC6-46D52D3B8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9" y="452718"/>
            <a:ext cx="9001000" cy="1536122"/>
          </a:xfrm>
        </p:spPr>
        <p:txBody>
          <a:bodyPr>
            <a:noAutofit/>
          </a:bodyPr>
          <a:lstStyle/>
          <a:p>
            <a:pPr indent="54038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повлияет создание собственной контейнерной площадки или заключение соглашения о ее совместном использовании на вывоз ТКО ?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A5A155-A096-4DED-B407-F8DE74CACA70}"/>
              </a:ext>
            </a:extLst>
          </p:cNvPr>
          <p:cNvSpPr txBox="1"/>
          <p:nvPr/>
        </p:nvSpPr>
        <p:spPr>
          <a:xfrm>
            <a:off x="11064552" y="6550223"/>
            <a:ext cx="12961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Слайд №11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02576C-46EC-4A28-8202-40A0439CD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163082" cy="38039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Такой шаг позволит региональному оператору при планировании маршрутов и заключении договора с транспортирующей организацией учитывать повышенный объем ТКО на контейнерных площадках и избежать нарушений графика вывоза.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Улучшить санитарно-эпидемиологической обстановку на местах (площадках) накопления ТКО, а также прилегающей территории.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43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05C2B1-5329-4932-AFC6-46D52D3B8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9" y="452718"/>
            <a:ext cx="9001000" cy="1104074"/>
          </a:xfrm>
        </p:spPr>
        <p:txBody>
          <a:bodyPr>
            <a:noAutofit/>
          </a:bodyPr>
          <a:lstStyle/>
          <a:p>
            <a:pPr indent="54038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 осуществляющие вывоз отходов, которые являются  вторичными ресурсам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A5A155-A096-4DED-B407-F8DE74CACA70}"/>
              </a:ext>
            </a:extLst>
          </p:cNvPr>
          <p:cNvSpPr txBox="1"/>
          <p:nvPr/>
        </p:nvSpPr>
        <p:spPr>
          <a:xfrm>
            <a:off x="11064552" y="6550223"/>
            <a:ext cx="12961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Слайд №1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02576C-46EC-4A28-8202-40A0439CD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700809"/>
            <a:ext cx="9145016" cy="426376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0" u="none" strike="noStrike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 Владивостоке действуют  пункты приёма картона, куда можно самостоятельно привезти  картон от  деятельности юрлиц и сдать бесплатно:</a:t>
            </a:r>
          </a:p>
          <a:p>
            <a:pPr algn="l"/>
            <a:r>
              <a:rPr lang="ru-RU" b="0" i="0" u="none" strike="noStrike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Бородинская, 28 ( Пункт приема вторсырья)— для приёма картонных отходов весом до 50 кг; Часы работы: пн.- чт.  с 9:00 до 17:00, пт. с 9.00 до 16.00, обед с 12.00-13.00. ( + 7 (914)  320-01-04). </a:t>
            </a:r>
          </a:p>
          <a:p>
            <a:pPr algn="l"/>
            <a:r>
              <a:rPr lang="ru-RU" b="0" i="0" u="none" strike="noStrike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Снеговая улица, 18а ст.1 ( Компания «Ресурс», имеются филиалы по Приморскому краю)— для приёма макулатуры весом более 50 кг; часы работы: пн.-вс. с 8.00 до 20.00 (+7‒966‒289‒99‒11;+7‒994‒000‒17‒71) </a:t>
            </a:r>
          </a:p>
          <a:p>
            <a:pPr algn="l"/>
            <a:r>
              <a:rPr lang="ru-RU" b="0" i="0" u="none" strike="noStrike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по переработке и утилизации ТБО, ул.Холмистая,1 — для приёма картона  весом более 50 кг. Часы работы: </a:t>
            </a:r>
            <a:r>
              <a:rPr lang="ru-RU" b="0" i="0" u="none" strike="noStrike" dirty="0" err="1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пн</a:t>
            </a:r>
            <a:r>
              <a:rPr lang="ru-RU" b="0" i="0" u="none" strike="noStrike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-вс. с 8.00 до 20.00 ( +7‒914‒327‒94‒37).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233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05C2B1-5329-4932-AFC6-46D52D3B8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48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 договора с медицинской организацией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A5A155-A096-4DED-B407-F8DE74CACA70}"/>
              </a:ext>
            </a:extLst>
          </p:cNvPr>
          <p:cNvSpPr txBox="1"/>
          <p:nvPr/>
        </p:nvSpPr>
        <p:spPr>
          <a:xfrm>
            <a:off x="11064552" y="6550223"/>
            <a:ext cx="12961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Слайд №1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932943-2A0E-4DF2-9F83-3F40CB4BFA2F}"/>
              </a:ext>
            </a:extLst>
          </p:cNvPr>
          <p:cNvSpPr txBox="1"/>
          <p:nvPr/>
        </p:nvSpPr>
        <p:spPr>
          <a:xfrm>
            <a:off x="839416" y="2276872"/>
            <a:ext cx="8712968" cy="1263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Значительное количество медицинских организаций отказываются заключать договор с региональным оператором на вывоз ТКО, аргументируя тем, что они производят только медицинские отходы, на вывоз и утилизацию которых у них заключены договора с организациями, имеющими соответствующую лицензию.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033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032FFA-7DD7-4731-AB58-1A2831712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609600"/>
            <a:ext cx="8794626" cy="443136"/>
          </a:xfrm>
        </p:spPr>
        <p:txBody>
          <a:bodyPr>
            <a:noAutofit/>
          </a:bodyPr>
          <a:lstStyle/>
          <a:p>
            <a:pPr indent="540385" algn="ctr"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Обоснованная законом позиция по медицинским организациям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B495DA-D60B-4927-B74E-7322917D86AE}"/>
              </a:ext>
            </a:extLst>
          </p:cNvPr>
          <p:cNvSpPr txBox="1"/>
          <p:nvPr/>
        </p:nvSpPr>
        <p:spPr>
          <a:xfrm>
            <a:off x="11064552" y="6562217"/>
            <a:ext cx="12961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Слайд №1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2C0B65-912C-4EEC-98CD-13C5A332CF45}"/>
              </a:ext>
            </a:extLst>
          </p:cNvPr>
          <p:cNvSpPr txBox="1"/>
          <p:nvPr/>
        </p:nvSpPr>
        <p:spPr>
          <a:xfrm>
            <a:off x="613742" y="2348880"/>
            <a:ext cx="8794626" cy="1958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состав ТКО могут не входить отходы, образованные от ведения специализированной деятельности, однако, по общему правилу, функционирование любого субъекта гражданского оборота неизбежно вызывает формирование ТКО.</a:t>
            </a: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Данная позиция подтверждена постановлением Конституционного Суда РФ от 2 декабря 2022 г № 52-П, определением Верховного Суда РФ от 9 июля 2024 г № 303-ЭС24-12591.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778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068333" y="6548932"/>
            <a:ext cx="1271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Слайд №1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95399" y="-99392"/>
            <a:ext cx="8712969" cy="1872208"/>
          </a:xfrm>
        </p:spPr>
        <p:txBody>
          <a:bodyPr>
            <a:noAutofit/>
          </a:bodyPr>
          <a:lstStyle/>
          <a:p>
            <a:pPr algn="ctr"/>
            <a:br>
              <a:rPr lang="ru-RU" sz="2000" b="1" dirty="0">
                <a:latin typeface="Century Gothic" panose="020B0502020202020204" pitchFamily="34" charset="0"/>
              </a:rPr>
            </a:b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Изменения в законодательстве в части медицинских отходов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AD50A7-B79F-4E5B-B2B3-8010D24185DF}"/>
              </a:ext>
            </a:extLst>
          </p:cNvPr>
          <p:cNvSpPr txBox="1"/>
          <p:nvPr/>
        </p:nvSpPr>
        <p:spPr>
          <a:xfrm>
            <a:off x="695399" y="1700808"/>
            <a:ext cx="8559755" cy="130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1 июля 2025 года медицинские отходы класса «А» приравниваются к ТКО и вывозятся региональным оператором по обращению с ТКО. </a:t>
            </a:r>
          </a:p>
          <a:p>
            <a:pPr indent="540385"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изменение введено Федеральным законом от 08.08.2024 №306-ФЗ «О внесении изменений в отдельные законодательные акты Российской Федерации».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BDC815-DDC3-41CC-B29B-9DD6008984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3121682"/>
            <a:ext cx="3284984" cy="32849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A223C71-91AC-4C94-8F4A-F9C41071D570}"/>
              </a:ext>
            </a:extLst>
          </p:cNvPr>
          <p:cNvSpPr txBox="1"/>
          <p:nvPr/>
        </p:nvSpPr>
        <p:spPr>
          <a:xfrm>
            <a:off x="3359696" y="3791434"/>
            <a:ext cx="60932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432000" algn="just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все медицинские организации образуют и образовывали ТКО в течении всего времени ведения деятельности, следовательно отказ от заключения договора с региональным оператором – незаконен.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231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30D808-C37A-4A7B-BBC8-7F0C8553D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688"/>
            <a:ext cx="8596668" cy="659160"/>
          </a:xfrm>
        </p:spPr>
        <p:txBody>
          <a:bodyPr>
            <a:noAutofit/>
          </a:bodyPr>
          <a:lstStyle/>
          <a:p>
            <a:pPr indent="540385"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КГУП «ПЭО» информирует предпринимателей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FBCE80-43C7-4F3E-92B3-EB9BC7668DFD}"/>
              </a:ext>
            </a:extLst>
          </p:cNvPr>
          <p:cNvSpPr txBox="1"/>
          <p:nvPr/>
        </p:nvSpPr>
        <p:spPr>
          <a:xfrm>
            <a:off x="11064552" y="6550223"/>
            <a:ext cx="13184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Слайд №1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1AC1F3-EA40-4202-8762-D0A968E4B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2348880"/>
            <a:ext cx="7632848" cy="3692482"/>
          </a:xfrm>
        </p:spPr>
        <p:txBody>
          <a:bodyPr/>
          <a:lstStyle/>
          <a:p>
            <a:pPr indent="432000" algn="just"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юридическое лицо или индивидуальный предприниматель добровольно обратится в КГУП «ПЭО» с заявкой на заключение договора и предоставит все необходимые документы,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задолженность за предыдущие периоды выставляться не будет.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7733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75521" y="260648"/>
            <a:ext cx="5328592" cy="648072"/>
          </a:xfrm>
        </p:spPr>
        <p:txBody>
          <a:bodyPr>
            <a:noAutofit/>
          </a:bodyPr>
          <a:lstStyle/>
          <a:p>
            <a:pPr algn="ctr"/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 Акция!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Century Gothic" panose="020B0502020202020204" pitchFamily="34" charset="0"/>
              </a:rPr>
            </a:b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7648" y="5541333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b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64552" y="6535647"/>
            <a:ext cx="1271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Слайд №1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DD5BED-170F-4ECB-B05E-A36FC0E89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556793"/>
            <a:ext cx="8794626" cy="2520280"/>
          </a:xfrm>
        </p:spPr>
        <p:txBody>
          <a:bodyPr/>
          <a:lstStyle/>
          <a:p>
            <a:pPr marL="0" indent="43200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предприниматель, которому в 2025 году были направлены договоры с указанием задолженности за предыдущие годы, может направить в адрес КГУП «ПЭО» информацию о размере или количестве его расчетных единиц, после чего КГУП «ПЭО» производит перерасчет за весь период начислений и, при оплате задолженности за 2025 год, аннулирует всю задолженность до 2025 года.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5142E1-FD32-4018-84C0-B30786BAE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286" y="3429001"/>
            <a:ext cx="4560168" cy="307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2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27648" y="5541333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b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64552" y="6550223"/>
            <a:ext cx="1271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Слайд №1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B9D1A6-DE47-4857-98C7-0DE22DF69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04665"/>
            <a:ext cx="8596668" cy="115212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способы связи с КГУП «ПЭО»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96E3A2-FFAE-48C4-A9CD-A8B93F9C93A7}"/>
              </a:ext>
            </a:extLst>
          </p:cNvPr>
          <p:cNvSpPr txBox="1"/>
          <p:nvPr/>
        </p:nvSpPr>
        <p:spPr>
          <a:xfrm>
            <a:off x="664777" y="1628800"/>
            <a:ext cx="81675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u="none" strike="noStrike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Прием юридических лиц ведется по адресу: г. Владивосток, ул. Тухачевского, д.48А.</a:t>
            </a:r>
          </a:p>
          <a:p>
            <a:pPr algn="just"/>
            <a:r>
              <a:rPr lang="ru-RU" b="0" i="0" u="none" strike="noStrike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Часы работы: </a:t>
            </a:r>
            <a:r>
              <a:rPr lang="ru-RU" b="0" i="0" u="none" strike="noStrike" dirty="0" err="1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пн-чт</a:t>
            </a:r>
            <a:r>
              <a:rPr lang="ru-RU" b="0" i="0" u="none" strike="noStrike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8.00-17.00 (без обеда), в пятницу до 16.00.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A3626F-42DB-4462-AFAE-A13246918D9B}"/>
              </a:ext>
            </a:extLst>
          </p:cNvPr>
          <p:cNvSpPr txBox="1"/>
          <p:nvPr/>
        </p:nvSpPr>
        <p:spPr>
          <a:xfrm>
            <a:off x="666836" y="2618114"/>
            <a:ext cx="8716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АБОНЕНТСКИЙ ОТДЕЛ (для подачи заявок на заключение договоров </a:t>
            </a:r>
            <a:r>
              <a:rPr lang="ru-RU" b="0" i="0" u="sng" strike="noStrike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юридических лиц</a:t>
            </a:r>
            <a:r>
              <a:rPr lang="ru-RU" b="0" i="0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 Телефон:  8-984-150-19-93, e-</a:t>
            </a:r>
            <a:r>
              <a:rPr lang="ru-RU" b="0" i="0" dirty="0" err="1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b="0" i="0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 </a:t>
            </a:r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zayavka.tko@spzv.ru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74F562-DC37-49D7-9245-B3CEB514DE15}"/>
              </a:ext>
            </a:extLst>
          </p:cNvPr>
          <p:cNvSpPr txBox="1"/>
          <p:nvPr/>
        </p:nvSpPr>
        <p:spPr>
          <a:xfrm rot="10800000" flipV="1">
            <a:off x="691416" y="3442816"/>
            <a:ext cx="86677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Договорная группа КГУП «ПЭО» </a:t>
            </a:r>
            <a:r>
              <a:rPr lang="ru-RU" b="0" i="0" u="sng" strike="noStrike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обслуживанию юридических лиц</a:t>
            </a:r>
            <a:r>
              <a:rPr lang="ru-RU" b="0" i="0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e-</a:t>
            </a:r>
            <a:r>
              <a:rPr lang="ru-RU" b="0" i="0" dirty="0" err="1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b="0" i="0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 </a:t>
            </a:r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dogovor.tko@spzv.ru</a:t>
            </a:r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Телефоны: 8 (423) 232-56-52 добавочные: 401, 406, 409, 411, 412, 414, 415, 422, 424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CDD8E3-4BF9-4DF2-9F67-F041B5880FB3}"/>
              </a:ext>
            </a:extLst>
          </p:cNvPr>
          <p:cNvSpPr txBox="1"/>
          <p:nvPr/>
        </p:nvSpPr>
        <p:spPr>
          <a:xfrm rot="10800000" flipV="1">
            <a:off x="677334" y="4514512"/>
            <a:ext cx="82809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u="none" strike="noStrike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8-914-960-34-77 (по вопросам бюджетных организаций)</a:t>
            </a:r>
          </a:p>
          <a:p>
            <a:pPr algn="l"/>
            <a:r>
              <a:rPr lang="ru-RU" b="0" i="0" u="none" strike="noStrike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8-914-320-68-41 (по вопросам не бюджетных организаций)</a:t>
            </a:r>
          </a:p>
          <a:p>
            <a:endParaRPr lang="ru-RU" dirty="0">
              <a:solidFill>
                <a:srgbClr val="323C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323C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сбыта </a:t>
            </a:r>
            <a:r>
              <a:rPr lang="ru-RU" dirty="0" err="1">
                <a:solidFill>
                  <a:srgbClr val="323C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Балаховский</a:t>
            </a:r>
            <a:r>
              <a:rPr lang="ru-RU" dirty="0">
                <a:solidFill>
                  <a:srgbClr val="323C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Владислав Игоревич </a:t>
            </a:r>
            <a:r>
              <a:rPr lang="ru-RU" b="0" i="0" u="none" strike="noStrike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  <a:r>
              <a:rPr lang="en-US" dirty="0">
                <a:solidFill>
                  <a:srgbClr val="323C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 (423)232</a:t>
            </a:r>
            <a:r>
              <a:rPr lang="ru-RU" dirty="0">
                <a:solidFill>
                  <a:srgbClr val="323C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323C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ru-RU" dirty="0">
                <a:solidFill>
                  <a:srgbClr val="323C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323C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 </a:t>
            </a:r>
            <a:r>
              <a:rPr lang="ru-RU" dirty="0">
                <a:solidFill>
                  <a:srgbClr val="323C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добавочный 508,</a:t>
            </a:r>
            <a:endParaRPr lang="ru-RU" b="0" i="0" u="none" strike="noStrike" dirty="0">
              <a:solidFill>
                <a:srgbClr val="323C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rgbClr val="323C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управления сбыта Горячук Нина Константиновна </a:t>
            </a:r>
          </a:p>
          <a:p>
            <a:pPr algn="l"/>
            <a:r>
              <a:rPr lang="ru-RU" b="0" i="0" u="none" strike="noStrike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  <a:r>
              <a:rPr lang="en-US" dirty="0">
                <a:solidFill>
                  <a:srgbClr val="323C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 (423)232</a:t>
            </a:r>
            <a:r>
              <a:rPr lang="ru-RU" dirty="0">
                <a:solidFill>
                  <a:srgbClr val="323C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323C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ru-RU" dirty="0">
                <a:solidFill>
                  <a:srgbClr val="323C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323C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 </a:t>
            </a:r>
            <a:r>
              <a:rPr lang="ru-RU" dirty="0">
                <a:solidFill>
                  <a:srgbClr val="323C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добавочный 112, </a:t>
            </a:r>
            <a:r>
              <a:rPr lang="ru-RU" b="0" i="0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b="0" i="0" dirty="0" err="1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b="0" i="0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0" i="0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n.goryachuk@spzv.ru</a:t>
            </a:r>
            <a:endParaRPr lang="ru-RU" b="0" i="0" u="none" strike="noStrike" dirty="0">
              <a:solidFill>
                <a:srgbClr val="323C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98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55440" y="269093"/>
            <a:ext cx="7056784" cy="6713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образуют отходы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b="1" dirty="0">
              <a:latin typeface="Century Gothic" panose="020B0502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814439" y="713063"/>
            <a:ext cx="3404901" cy="671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500" b="1" dirty="0">
              <a:latin typeface="Century Gothic" panose="020B0502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88288" y="656430"/>
            <a:ext cx="3960440" cy="784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500" b="1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94B9D3-BEBF-40EC-9432-62ACC7BFC7D0}"/>
              </a:ext>
            </a:extLst>
          </p:cNvPr>
          <p:cNvSpPr txBox="1"/>
          <p:nvPr/>
        </p:nvSpPr>
        <p:spPr>
          <a:xfrm>
            <a:off x="11124885" y="6524661"/>
            <a:ext cx="100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Слайд №1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9388C2-F29D-4E7B-BC3E-C79C44962152}"/>
              </a:ext>
            </a:extLst>
          </p:cNvPr>
          <p:cNvSpPr txBox="1"/>
          <p:nvPr/>
        </p:nvSpPr>
        <p:spPr>
          <a:xfrm>
            <a:off x="335360" y="1916832"/>
            <a:ext cx="4464496" cy="3371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ст. 1 Закона № 89-ФЗ, к ТКО относятся отходы, образующиеся в процессе деятельности юридических лиц, индивидуальных предпринимателей и подобные по составу отходам, образующимся в жилых помещениях в процессе потребления физическими лицами.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B7EC337-0FE5-426C-A1DC-45AB469F7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1828430"/>
            <a:ext cx="5006673" cy="344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9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27648" y="5541333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b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9399" y="6550223"/>
            <a:ext cx="1271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Слайд №1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B9D1A6-DE47-4857-98C7-0DE22DF69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КГУП «ПЭО» уверено, что совместными усилиями мы сможем сделать Приморский край чистым и процветающим регионом!</a:t>
            </a:r>
            <a:endParaRPr lang="ru-RU" sz="3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59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306896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9722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AC723-8525-4415-B37E-BAD027C32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609599"/>
            <a:ext cx="9217024" cy="744059"/>
          </a:xfrm>
        </p:spPr>
        <p:txBody>
          <a:bodyPr>
            <a:noAutofit/>
          </a:bodyPr>
          <a:lstStyle/>
          <a:p>
            <a:pPr indent="540385"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обязаны заключить договор</a:t>
            </a:r>
            <a:endParaRPr lang="ru-RU" b="1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4BA154-83E3-4532-8AC3-EE23D6725C69}"/>
              </a:ext>
            </a:extLst>
          </p:cNvPr>
          <p:cNvSpPr txBox="1"/>
          <p:nvPr/>
        </p:nvSpPr>
        <p:spPr>
          <a:xfrm>
            <a:off x="11189803" y="6550223"/>
            <a:ext cx="100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Слайд №2</a:t>
            </a:r>
          </a:p>
        </p:txBody>
      </p:sp>
      <p:sp>
        <p:nvSpPr>
          <p:cNvPr id="31" name="Объект 8">
            <a:extLst>
              <a:ext uri="{FF2B5EF4-FFF2-40B4-BE49-F238E27FC236}">
                <a16:creationId xmlns:a16="http://schemas.microsoft.com/office/drawing/2014/main" id="{ECBD5087-7BCA-4880-8D58-DC2F1924A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988840"/>
            <a:ext cx="4680520" cy="338437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соответствии с пунктом 4 статьи 24.7 Закона № 89-ФЗ, собственники ТКО обязаны заключить договор на оказание услуг по обращению с ТКО с региональным оператором, в зоне деятельности которого образуются ТКО и находятся места их накопления.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2CFD994-F61B-4E75-9BD5-4DB96829C8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5" y="1988840"/>
            <a:ext cx="3888433" cy="34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87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809" y="404664"/>
            <a:ext cx="9592118" cy="6558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540385"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Регламент заключения договора</a:t>
            </a:r>
            <a:endParaRPr lang="ru-RU" sz="3600" b="1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039288-6959-40DC-A2F0-7015F5589417}"/>
              </a:ext>
            </a:extLst>
          </p:cNvPr>
          <p:cNvSpPr txBox="1"/>
          <p:nvPr/>
        </p:nvSpPr>
        <p:spPr>
          <a:xfrm>
            <a:off x="11169692" y="6550223"/>
            <a:ext cx="100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Слайд №3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66A747-3EDE-48D3-A6BC-7DDEE176D973}"/>
              </a:ext>
            </a:extLst>
          </p:cNvPr>
          <p:cNvSpPr txBox="1"/>
          <p:nvPr/>
        </p:nvSpPr>
        <p:spPr>
          <a:xfrm>
            <a:off x="623392" y="2204864"/>
            <a:ext cx="8856984" cy="2146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Регламент заключения договора установлен п. 8.17 и п. 8.18 Постановления Правительства РФ от 12 ноября 2016 г. N 1156 "Об обращении с твердыми коммунальными отходами и внесении изменения в постановление Правительства Российской Федерации от 25 августа 2008 г. N 641".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520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553037-AC5C-4778-88C9-E6D06F9B3423}"/>
              </a:ext>
            </a:extLst>
          </p:cNvPr>
          <p:cNvSpPr txBox="1"/>
          <p:nvPr/>
        </p:nvSpPr>
        <p:spPr>
          <a:xfrm>
            <a:off x="11136560" y="6522362"/>
            <a:ext cx="12464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Слайд №4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901DF8-9C47-4C98-A452-104AC6D71399}"/>
              </a:ext>
            </a:extLst>
          </p:cNvPr>
          <p:cNvSpPr txBox="1"/>
          <p:nvPr/>
        </p:nvSpPr>
        <p:spPr>
          <a:xfrm>
            <a:off x="1631503" y="476673"/>
            <a:ext cx="6912769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 заключения договора</a:t>
            </a:r>
            <a:endParaRPr lang="ru-RU" sz="3600" b="1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B5B2730-FE1A-4DDA-8BA1-AB91568FA421}"/>
              </a:ext>
            </a:extLst>
          </p:cNvPr>
          <p:cNvSpPr/>
          <p:nvPr/>
        </p:nvSpPr>
        <p:spPr>
          <a:xfrm>
            <a:off x="767408" y="1121440"/>
            <a:ext cx="244827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B74C68-90ED-415E-A60A-1A204AD2A528}"/>
              </a:ext>
            </a:extLst>
          </p:cNvPr>
          <p:cNvSpPr txBox="1"/>
          <p:nvPr/>
        </p:nvSpPr>
        <p:spPr>
          <a:xfrm>
            <a:off x="335360" y="2015262"/>
            <a:ext cx="316835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п. 8.17 Постановления № 1156, региональный оператор в течение одного месяца со дня наделения статусом регионального оператора извещает потенциальных потребителей о необходимости заключения договора на оказание услуг по обращению с ТКО.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092590F5-73A1-4EC2-AD4C-A5A7AD6AC3F8}"/>
              </a:ext>
            </a:extLst>
          </p:cNvPr>
          <p:cNvSpPr/>
          <p:nvPr/>
        </p:nvSpPr>
        <p:spPr>
          <a:xfrm>
            <a:off x="1883532" y="1625496"/>
            <a:ext cx="216024" cy="326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065A931-24DB-421C-9282-ACE97A1D35C9}"/>
              </a:ext>
            </a:extLst>
          </p:cNvPr>
          <p:cNvSpPr/>
          <p:nvPr/>
        </p:nvSpPr>
        <p:spPr>
          <a:xfrm>
            <a:off x="6426311" y="1131594"/>
            <a:ext cx="2507730" cy="517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905931-28ED-4A11-A8D3-E299CB14D9A0}"/>
              </a:ext>
            </a:extLst>
          </p:cNvPr>
          <p:cNvSpPr txBox="1"/>
          <p:nvPr/>
        </p:nvSpPr>
        <p:spPr>
          <a:xfrm>
            <a:off x="6096000" y="2011374"/>
            <a:ext cx="3024336" cy="1465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Потребитель в течение 15 рабочих дней со дня размещения региональным оператором предложения о заключении договора на оказание услуг по обращению с твердыми коммунальными отходами направляет региональному оператору заявку на заключение договора.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6876C046-E02F-4223-A6FB-6F04958A29BD}"/>
              </a:ext>
            </a:extLst>
          </p:cNvPr>
          <p:cNvSpPr/>
          <p:nvPr/>
        </p:nvSpPr>
        <p:spPr>
          <a:xfrm>
            <a:off x="7606485" y="1660998"/>
            <a:ext cx="216024" cy="338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6B135A-F5A8-4458-9848-376B809EA32C}"/>
              </a:ext>
            </a:extLst>
          </p:cNvPr>
          <p:cNvSpPr txBox="1"/>
          <p:nvPr/>
        </p:nvSpPr>
        <p:spPr>
          <a:xfrm>
            <a:off x="1703512" y="3685027"/>
            <a:ext cx="5830965" cy="542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Обращаем внимание –  заключение договора на оказание услуг это обязанность потребителя, а не право.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1FC9C4B-92E9-43E0-BEBC-32490BB13A73}"/>
              </a:ext>
            </a:extLst>
          </p:cNvPr>
          <p:cNvSpPr/>
          <p:nvPr/>
        </p:nvSpPr>
        <p:spPr>
          <a:xfrm>
            <a:off x="3626873" y="4260190"/>
            <a:ext cx="2507731" cy="504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CE5A78-72CA-4E03-BCFA-ED6A151C6A48}"/>
              </a:ext>
            </a:extLst>
          </p:cNvPr>
          <p:cNvSpPr txBox="1"/>
          <p:nvPr/>
        </p:nvSpPr>
        <p:spPr>
          <a:xfrm>
            <a:off x="1874405" y="5045034"/>
            <a:ext cx="62286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дня заключения договора на оказание услуг по обращению с твердыми коммунальными отходами услуга по обращению с твердыми коммунальными отходами оказывается региональным оператором в соответствии с условиями типового договора и подлежит оплате потребителем в соответствии с условиями типового договора, с последующим перерасчетом в первый со дня заключения указанного договора расчетный период исходя из цены заключенного договора на оказание услуг по обращению с ТКО.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20C34DC4-F993-4BDC-B471-CFACEDC5C8DE}"/>
              </a:ext>
            </a:extLst>
          </p:cNvPr>
          <p:cNvSpPr/>
          <p:nvPr/>
        </p:nvSpPr>
        <p:spPr>
          <a:xfrm>
            <a:off x="4772727" y="4775233"/>
            <a:ext cx="216024" cy="327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22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D4781-28A7-4B4B-A64A-99B38B4DE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908" y="404664"/>
            <a:ext cx="9783934" cy="576064"/>
          </a:xfrm>
        </p:spPr>
        <p:txBody>
          <a:bodyPr>
            <a:noAutofit/>
          </a:bodyPr>
          <a:lstStyle/>
          <a:p>
            <a:pPr indent="540385"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 заключения договора</a:t>
            </a:r>
            <a:endParaRPr lang="ru-RU" b="1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DF0E82-A59E-4385-847B-1A48ECBD5B1C}"/>
              </a:ext>
            </a:extLst>
          </p:cNvPr>
          <p:cNvSpPr txBox="1"/>
          <p:nvPr/>
        </p:nvSpPr>
        <p:spPr>
          <a:xfrm>
            <a:off x="11136560" y="6550223"/>
            <a:ext cx="12961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Слайд №5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5E603E-EFAD-4BEC-8548-4E4A03D5D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628801"/>
            <a:ext cx="8617785" cy="2808312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каждое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юридическое лицо и индивидуальный предприниматель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образуют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отходы, в связи с чем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обязаны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заключить договор с региональным оператором.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дня заключения договора – региональный оператор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оказывает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услугу, которую обязаны оплачивать юридические лица и индивидуальные предприниматели.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438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30D808-C37A-4A7B-BBC8-7F0C8553D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690" y="188640"/>
            <a:ext cx="8596312" cy="1152128"/>
          </a:xfrm>
        </p:spPr>
        <p:txBody>
          <a:bodyPr>
            <a:noAutofit/>
          </a:bodyPr>
          <a:lstStyle/>
          <a:p>
            <a:pPr indent="540385" algn="ctr"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Ответственность за уклонение от заключения договора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FBCE80-43C7-4F3E-92B3-EB9BC7668DFD}"/>
              </a:ext>
            </a:extLst>
          </p:cNvPr>
          <p:cNvSpPr txBox="1"/>
          <p:nvPr/>
        </p:nvSpPr>
        <p:spPr>
          <a:xfrm>
            <a:off x="11136560" y="6550223"/>
            <a:ext cx="13184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Слайд №6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7F2D32-6CC9-41AC-8AFA-3773664FD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916832"/>
            <a:ext cx="4752528" cy="4032448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Уклонение от заключения договора на вывоз ТКО имеет признаки состава административного правонарушения, закрепленного ч. 1 ст. 8.2 КоАП РФ «Несоблюдение требований в области охраны окружающей среды при сборе, накоплении, транспортировании, обработке, утилизации или обезвреживании отходов производства и потребления, за исключением случаев, предусмотренных ст. 8.2.3 настоящего Кодекса», и влечет наложение административного штрафа.</a:t>
            </a:r>
            <a:endParaRPr lang="ru-RU" sz="16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5D11E7-D709-4966-B659-85299F037F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2132856"/>
            <a:ext cx="428770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93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1425" y="292406"/>
            <a:ext cx="9433048" cy="688322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Судебная практика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Century Gothic" panose="020B0502020202020204" pitchFamily="34" charset="0"/>
              </a:rPr>
            </a:b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7648" y="5541333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b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36560" y="6565710"/>
            <a:ext cx="1271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Слайд №7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08438B-D80D-472B-9CFC-2DBF472EDCE5}"/>
              </a:ext>
            </a:extLst>
          </p:cNvPr>
          <p:cNvSpPr txBox="1"/>
          <p:nvPr/>
        </p:nvSpPr>
        <p:spPr>
          <a:xfrm rot="10800000" flipV="1">
            <a:off x="911424" y="1473059"/>
            <a:ext cx="7992886" cy="152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Возможность, обоснованность и законность привлечения юридического лица или индивидуального предпринимателя к административной ответственности за уклонение от заключения договора подтверждена Верховным судом: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Постановлением Верховного Суда РФ от 20.12.2023 N 48-АД23-50-К7;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Постановлением Верховного Суда РФ от 06.02.2025 N 51-АД25-1-К8.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5FB7F24-136D-445A-B037-3C0487E2E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3212976"/>
            <a:ext cx="5112568" cy="313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16A776-7703-4596-87DD-E0B73B2984D7}"/>
              </a:ext>
            </a:extLst>
          </p:cNvPr>
          <p:cNvSpPr txBox="1"/>
          <p:nvPr/>
        </p:nvSpPr>
        <p:spPr>
          <a:xfrm>
            <a:off x="11136560" y="6550223"/>
            <a:ext cx="61055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Слайд №8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F48757-1891-4D59-B0AD-E92F4E01F215}"/>
              </a:ext>
            </a:extLst>
          </p:cNvPr>
          <p:cNvSpPr txBox="1"/>
          <p:nvPr/>
        </p:nvSpPr>
        <p:spPr>
          <a:xfrm rot="10800000" flipV="1">
            <a:off x="1631504" y="7763"/>
            <a:ext cx="7128792" cy="1248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Необходимость создания</a:t>
            </a:r>
            <a:r>
              <a:rPr lang="ru-RU" sz="3600" b="1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контейнерных площадок</a:t>
            </a:r>
            <a:endParaRPr lang="ru-RU" sz="3600" b="1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FE6EB2-B5F5-478E-AC94-BFE573FDE260}"/>
              </a:ext>
            </a:extLst>
          </p:cNvPr>
          <p:cNvSpPr txBox="1"/>
          <p:nvPr/>
        </p:nvSpPr>
        <p:spPr>
          <a:xfrm rot="10800000" flipV="1">
            <a:off x="191344" y="1625655"/>
            <a:ext cx="9289032" cy="155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Пренебрегая обязанностью организовать собственное место накопления отходов, юридические лица и индивидуальные предприниматели перекладывает бремя содержания мест накопления отходов на жителей многоквартирных домов, поскольку именно эти места накопления отходов чаще всего подвергаются перенакоплению из-за неучтенных объемов ТКО.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7297805-E4F4-4608-BAF4-DAE1B6E62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3185185"/>
            <a:ext cx="5652628" cy="318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5525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33774</TotalTime>
  <Words>1425</Words>
  <Application>Microsoft Office PowerPoint</Application>
  <PresentationFormat>Широкоэкранный</PresentationFormat>
  <Paragraphs>93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Gothic</vt:lpstr>
      <vt:lpstr>Times New Roman</vt:lpstr>
      <vt:lpstr>Trebuchet MS</vt:lpstr>
      <vt:lpstr>Wingdings</vt:lpstr>
      <vt:lpstr>Wingdings 3</vt:lpstr>
      <vt:lpstr>Аспект</vt:lpstr>
      <vt:lpstr>КГУП «Приморский региональный оператор»</vt:lpstr>
      <vt:lpstr>Все образуют отходы </vt:lpstr>
      <vt:lpstr>Все обязаны заключить договор</vt:lpstr>
      <vt:lpstr>Презентация PowerPoint</vt:lpstr>
      <vt:lpstr>Презентация PowerPoint</vt:lpstr>
      <vt:lpstr>Этапы  заключения договора</vt:lpstr>
      <vt:lpstr>Ответственность за уклонение от заключения договора</vt:lpstr>
      <vt:lpstr>Судебная практика  </vt:lpstr>
      <vt:lpstr>Презентация PowerPoint</vt:lpstr>
      <vt:lpstr>Последствия отсутствия достаточного количества контейнерных площадок</vt:lpstr>
      <vt:lpstr>Презентация PowerPoint</vt:lpstr>
      <vt:lpstr>Как повлияет создание собственной контейнерной площадки или заключение соглашения о ее совместном использовании на вывоз ТКО ?</vt:lpstr>
      <vt:lpstr>Организации осуществляющие вывоз отходов, которые являются  вторичными ресурсам</vt:lpstr>
      <vt:lpstr>Заключение договора с медицинской организацией .</vt:lpstr>
      <vt:lpstr>Обоснованная законом позиция по медицинским организациям</vt:lpstr>
      <vt:lpstr> Изменения в законодательстве в части медицинских отходов </vt:lpstr>
      <vt:lpstr>КГУП «ПЭО» информирует предпринимателей</vt:lpstr>
      <vt:lpstr> Внимание Акция!  </vt:lpstr>
      <vt:lpstr>Презентация PowerPoint</vt:lpstr>
      <vt:lpstr>Презентация PowerPoint</vt:lpstr>
      <vt:lpstr>Благодарим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Горячук Нина Константиновна</cp:lastModifiedBy>
  <cp:revision>586</cp:revision>
  <cp:lastPrinted>2023-09-27T06:44:18Z</cp:lastPrinted>
  <dcterms:created xsi:type="dcterms:W3CDTF">2018-10-16T09:10:53Z</dcterms:created>
  <dcterms:modified xsi:type="dcterms:W3CDTF">2025-08-25T03:18:20Z</dcterms:modified>
</cp:coreProperties>
</file>